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511" r:id="rId2"/>
    <p:sldId id="463" r:id="rId3"/>
    <p:sldId id="524" r:id="rId4"/>
    <p:sldId id="525" r:id="rId5"/>
    <p:sldId id="530" r:id="rId6"/>
    <p:sldId id="526" r:id="rId7"/>
    <p:sldId id="529" r:id="rId8"/>
    <p:sldId id="532" r:id="rId9"/>
    <p:sldId id="533" r:id="rId10"/>
    <p:sldId id="531" r:id="rId11"/>
    <p:sldId id="527" r:id="rId12"/>
    <p:sldId id="528" r:id="rId13"/>
    <p:sldId id="477" r:id="rId14"/>
    <p:sldId id="399" r:id="rId15"/>
    <p:sldId id="409" r:id="rId16"/>
    <p:sldId id="481" r:id="rId17"/>
    <p:sldId id="482" r:id="rId18"/>
    <p:sldId id="5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5:41:40.746"/>
    </inkml:context>
    <inkml:brush xml:id="br0">
      <inkml:brushProperty name="width" value="0.05" units="cm"/>
      <inkml:brushProperty name="height" value="0.05" units="cm"/>
      <inkml:brushProperty name="fitToCurve" value="1"/>
    </inkml:brush>
  </inkml:definitions>
  <inkml:trace contextRef="#ctx0" brushRef="#br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09058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1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2.png"/><Relationship Id="rId4" Type="http://schemas.openxmlformats.org/officeDocument/2006/relationships/image" Target="../media/image12.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soyuztechnologies/Nvidia_Ui5_Fiori_Feb1/blob/master/Day%2011/Exercise_Fragment_Part2/webapp/controller/View2.controller.js" TargetMode="External"/><Relationship Id="rId3" Type="http://schemas.openxmlformats.org/officeDocument/2006/relationships/image" Target="../media/image2.png"/><Relationship Id="rId7" Type="http://schemas.openxmlformats.org/officeDocument/2006/relationships/hyperlink" Target="https://github.com/soyuztechnologies/Nvidia_Ui5_Fiori_Feb1/blob/master/Day%2011/Exercise_Fragment_Part1/webapp/fragments/SupplierTab.fragment.xml"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11/Exercise_Fragment_Part1/webapp/fragments/MoreInfo.fragment.xml" TargetMode="External"/><Relationship Id="rId5" Type="http://schemas.openxmlformats.org/officeDocument/2006/relationships/hyperlink" Target="https://github.com/soyuztechnologies/Nvidia_Ui5_Fiori_Feb1/blob/master/Day%2011/Exercise_Fragment_Part1/webapp/fragments/Cities.fragment.xml" TargetMode="External"/><Relationship Id="rId10" Type="http://schemas.openxmlformats.org/officeDocument/2006/relationships/hyperlink" Target="https://github.com/soyuztechnologies/Nvidia_Ui5_Fiori_Feb1/blob/master/Day%2011/Exercise_Fragment_Part2/webapp/fragments/popup.fragment.xml" TargetMode="External"/><Relationship Id="rId4" Type="http://schemas.openxmlformats.org/officeDocument/2006/relationships/hyperlink" Target="https://github.com/soyuztechnologies/Nvidia_Ui5_Fiori_Feb1/blob/master/Day%2011/Exercise_Fragment_Part1/webapp/view/View2.view.xml" TargetMode="External"/><Relationship Id="rId9" Type="http://schemas.openxmlformats.org/officeDocument/2006/relationships/hyperlink" Target="https://github.com/soyuztechnologies/Nvidia_Ui5_Fiori_Feb1/blob/master/Day%2011/Exercise_Fragment_Part2/webapp/fragments/SupplierTab.fragment.xml" TargetMode="Externa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customXml" Target="../ink/ink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dbtab)</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cond)</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Fiori System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8" name="Rectangle 37">
            <a:extLst>
              <a:ext uri="{FF2B5EF4-FFF2-40B4-BE49-F238E27FC236}">
                <a16:creationId xmlns:a16="http://schemas.microsoft.com/office/drawing/2014/main" id="{B60C8A52-CFA1-42B7-9C28-62C25C853779}"/>
              </a:ext>
            </a:extLst>
          </p:cNvPr>
          <p:cNvSpPr/>
          <p:nvPr/>
        </p:nvSpPr>
        <p:spPr>
          <a:xfrm>
            <a:off x="1523023" y="2413001"/>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Rectangle: Rounded Corners 38">
            <a:extLst>
              <a:ext uri="{FF2B5EF4-FFF2-40B4-BE49-F238E27FC236}">
                <a16:creationId xmlns:a16="http://schemas.microsoft.com/office/drawing/2014/main" id="{87C0A20C-8ABA-45A0-AD28-96FFED25971D}"/>
              </a:ext>
            </a:extLst>
          </p:cNvPr>
          <p:cNvSpPr/>
          <p:nvPr/>
        </p:nvSpPr>
        <p:spPr>
          <a:xfrm>
            <a:off x="1777023" y="4080457"/>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Existing ECC/App Layer</a:t>
            </a:r>
          </a:p>
          <a:p>
            <a:pPr algn="ctr"/>
            <a:r>
              <a:rPr lang="en-US" sz="1467" dirty="0"/>
              <a:t>Fiori Backend Server</a:t>
            </a:r>
          </a:p>
        </p:txBody>
      </p:sp>
      <p:sp>
        <p:nvSpPr>
          <p:cNvPr id="40" name="Flowchart: Magnetic Disk 39">
            <a:extLst>
              <a:ext uri="{FF2B5EF4-FFF2-40B4-BE49-F238E27FC236}">
                <a16:creationId xmlns:a16="http://schemas.microsoft.com/office/drawing/2014/main" id="{F92683A8-4346-4A27-BF45-4D20D72935FE}"/>
              </a:ext>
            </a:extLst>
          </p:cNvPr>
          <p:cNvSpPr/>
          <p:nvPr/>
        </p:nvSpPr>
        <p:spPr>
          <a:xfrm>
            <a:off x="2843823" y="6003538"/>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1" name="Straight Arrow Connector 40">
            <a:extLst>
              <a:ext uri="{FF2B5EF4-FFF2-40B4-BE49-F238E27FC236}">
                <a16:creationId xmlns:a16="http://schemas.microsoft.com/office/drawing/2014/main" id="{818B8186-06A5-47F7-9324-AED47482829D}"/>
              </a:ext>
            </a:extLst>
          </p:cNvPr>
          <p:cNvCxnSpPr>
            <a:cxnSpLocks/>
            <a:stCxn id="39" idx="2"/>
            <a:endCxn id="40" idx="1"/>
          </p:cNvCxnSpPr>
          <p:nvPr/>
        </p:nvCxnSpPr>
        <p:spPr>
          <a:xfrm>
            <a:off x="2716818" y="5096457"/>
            <a:ext cx="736605" cy="907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275AA51-4761-460C-9C86-D99ED53991C7}"/>
              </a:ext>
            </a:extLst>
          </p:cNvPr>
          <p:cNvSpPr/>
          <p:nvPr/>
        </p:nvSpPr>
        <p:spPr>
          <a:xfrm>
            <a:off x="2158023" y="1402281"/>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43" name="Rectangle: Rounded Corners 42">
            <a:extLst>
              <a:ext uri="{FF2B5EF4-FFF2-40B4-BE49-F238E27FC236}">
                <a16:creationId xmlns:a16="http://schemas.microsoft.com/office/drawing/2014/main" id="{3A3B5937-E5AC-4559-8343-73BC7E825F2B}"/>
              </a:ext>
            </a:extLst>
          </p:cNvPr>
          <p:cNvSpPr/>
          <p:nvPr/>
        </p:nvSpPr>
        <p:spPr>
          <a:xfrm>
            <a:off x="1777023" y="2563420"/>
            <a:ext cx="3810000" cy="101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[new]Fiori Frontend Server</a:t>
            </a:r>
          </a:p>
          <a:p>
            <a:pPr algn="ctr"/>
            <a:r>
              <a:rPr lang="en-US" sz="2400" dirty="0"/>
              <a:t>Like a HUB/Switch</a:t>
            </a:r>
          </a:p>
          <a:p>
            <a:pPr algn="ctr"/>
            <a:r>
              <a:rPr lang="en-US" sz="2400" dirty="0"/>
              <a:t>services</a:t>
            </a:r>
          </a:p>
        </p:txBody>
      </p:sp>
      <p:cxnSp>
        <p:nvCxnSpPr>
          <p:cNvPr id="44" name="Straight Arrow Connector 43">
            <a:extLst>
              <a:ext uri="{FF2B5EF4-FFF2-40B4-BE49-F238E27FC236}">
                <a16:creationId xmlns:a16="http://schemas.microsoft.com/office/drawing/2014/main" id="{64DB42A0-341C-4411-A8A1-3DA1CED83033}"/>
              </a:ext>
            </a:extLst>
          </p:cNvPr>
          <p:cNvCxnSpPr>
            <a:cxnSpLocks/>
            <a:stCxn id="42" idx="2"/>
            <a:endCxn id="43" idx="0"/>
          </p:cNvCxnSpPr>
          <p:nvPr/>
        </p:nvCxnSpPr>
        <p:spPr>
          <a:xfrm>
            <a:off x="3682023" y="2041284"/>
            <a:ext cx="0" cy="522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4E0D1F-3A86-4A8A-A42D-1FCC09E4A307}"/>
              </a:ext>
            </a:extLst>
          </p:cNvPr>
          <p:cNvCxnSpPr>
            <a:cxnSpLocks/>
            <a:stCxn id="43" idx="2"/>
            <a:endCxn id="39" idx="0"/>
          </p:cNvCxnSpPr>
          <p:nvPr/>
        </p:nvCxnSpPr>
        <p:spPr>
          <a:xfrm flipH="1">
            <a:off x="2716818" y="3579420"/>
            <a:ext cx="965205"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0CE6DA6-E49E-4525-A8F8-6D6683827E3D}"/>
              </a:ext>
            </a:extLst>
          </p:cNvPr>
          <p:cNvSpPr/>
          <p:nvPr/>
        </p:nvSpPr>
        <p:spPr>
          <a:xfrm>
            <a:off x="3707423"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CRM</a:t>
            </a:r>
          </a:p>
        </p:txBody>
      </p:sp>
      <p:sp>
        <p:nvSpPr>
          <p:cNvPr id="47" name="Rectangle: Rounded Corners 46">
            <a:extLst>
              <a:ext uri="{FF2B5EF4-FFF2-40B4-BE49-F238E27FC236}">
                <a16:creationId xmlns:a16="http://schemas.microsoft.com/office/drawing/2014/main" id="{D779CCFA-F9A2-42D1-AE7C-F88AD3F3D744}"/>
              </a:ext>
            </a:extLst>
          </p:cNvPr>
          <p:cNvSpPr/>
          <p:nvPr/>
        </p:nvSpPr>
        <p:spPr>
          <a:xfrm>
            <a:off x="4748822"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PLM</a:t>
            </a:r>
          </a:p>
        </p:txBody>
      </p:sp>
      <p:sp>
        <p:nvSpPr>
          <p:cNvPr id="48" name="Rectangle: Rounded Corners 47">
            <a:extLst>
              <a:ext uri="{FF2B5EF4-FFF2-40B4-BE49-F238E27FC236}">
                <a16:creationId xmlns:a16="http://schemas.microsoft.com/office/drawing/2014/main" id="{3D4B7DCD-9C2E-40C5-8B10-84802764B848}"/>
              </a:ext>
            </a:extLst>
          </p:cNvPr>
          <p:cNvSpPr/>
          <p:nvPr/>
        </p:nvSpPr>
        <p:spPr>
          <a:xfrm>
            <a:off x="370925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HCM</a:t>
            </a:r>
          </a:p>
        </p:txBody>
      </p:sp>
      <p:sp>
        <p:nvSpPr>
          <p:cNvPr id="49" name="Rectangle: Rounded Corners 48">
            <a:extLst>
              <a:ext uri="{FF2B5EF4-FFF2-40B4-BE49-F238E27FC236}">
                <a16:creationId xmlns:a16="http://schemas.microsoft.com/office/drawing/2014/main" id="{EF0D6A1C-85B0-4646-BC82-7BD265F8A16F}"/>
              </a:ext>
            </a:extLst>
          </p:cNvPr>
          <p:cNvSpPr/>
          <p:nvPr/>
        </p:nvSpPr>
        <p:spPr>
          <a:xfrm>
            <a:off x="474882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SRM</a:t>
            </a:r>
          </a:p>
        </p:txBody>
      </p:sp>
      <p:sp>
        <p:nvSpPr>
          <p:cNvPr id="50" name="Oval 49">
            <a:extLst>
              <a:ext uri="{FF2B5EF4-FFF2-40B4-BE49-F238E27FC236}">
                <a16:creationId xmlns:a16="http://schemas.microsoft.com/office/drawing/2014/main" id="{FA6D1A75-F88A-4413-821D-9C889E4B7848}"/>
              </a:ext>
            </a:extLst>
          </p:cNvPr>
          <p:cNvSpPr/>
          <p:nvPr/>
        </p:nvSpPr>
        <p:spPr>
          <a:xfrm>
            <a:off x="3148623" y="3733801"/>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Box 50">
            <a:extLst>
              <a:ext uri="{FF2B5EF4-FFF2-40B4-BE49-F238E27FC236}">
                <a16:creationId xmlns:a16="http://schemas.microsoft.com/office/drawing/2014/main" id="{A4614836-DFE8-472B-A9EC-B0DA6B72A145}"/>
              </a:ext>
            </a:extLst>
          </p:cNvPr>
          <p:cNvSpPr txBox="1"/>
          <p:nvPr/>
        </p:nvSpPr>
        <p:spPr>
          <a:xfrm>
            <a:off x="3453423" y="3598796"/>
            <a:ext cx="2235197" cy="400110"/>
          </a:xfrm>
          <a:prstGeom prst="rect">
            <a:avLst/>
          </a:prstGeom>
          <a:noFill/>
        </p:spPr>
        <p:txBody>
          <a:bodyPr wrap="square" rtlCol="0">
            <a:spAutoFit/>
          </a:bodyPr>
          <a:lstStyle/>
          <a:p>
            <a:r>
              <a:rPr lang="en-US" sz="2000" dirty="0"/>
              <a:t>RFC(SM59)</a:t>
            </a:r>
          </a:p>
        </p:txBody>
      </p:sp>
      <p:sp>
        <p:nvSpPr>
          <p:cNvPr id="52" name="Rectangle 51">
            <a:extLst>
              <a:ext uri="{FF2B5EF4-FFF2-40B4-BE49-F238E27FC236}">
                <a16:creationId xmlns:a16="http://schemas.microsoft.com/office/drawing/2014/main" id="{303D2CD3-28FA-4250-8467-3CACDE3ACBC6}"/>
              </a:ext>
            </a:extLst>
          </p:cNvPr>
          <p:cNvSpPr/>
          <p:nvPr/>
        </p:nvSpPr>
        <p:spPr>
          <a:xfrm>
            <a:off x="388610" y="2561771"/>
            <a:ext cx="1551777"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Apps</a:t>
            </a:r>
          </a:p>
        </p:txBody>
      </p:sp>
      <p:sp>
        <p:nvSpPr>
          <p:cNvPr id="53" name="Rectangle 52">
            <a:extLst>
              <a:ext uri="{FF2B5EF4-FFF2-40B4-BE49-F238E27FC236}">
                <a16:creationId xmlns:a16="http://schemas.microsoft.com/office/drawing/2014/main" id="{13E7224B-CE70-4823-8478-CD083C0324AD}"/>
              </a:ext>
            </a:extLst>
          </p:cNvPr>
          <p:cNvSpPr/>
          <p:nvPr/>
        </p:nvSpPr>
        <p:spPr>
          <a:xfrm>
            <a:off x="388612" y="291737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OData services publish</a:t>
            </a:r>
          </a:p>
        </p:txBody>
      </p:sp>
      <p:sp>
        <p:nvSpPr>
          <p:cNvPr id="54" name="Rectangle 53">
            <a:extLst>
              <a:ext uri="{FF2B5EF4-FFF2-40B4-BE49-F238E27FC236}">
                <a16:creationId xmlns:a16="http://schemas.microsoft.com/office/drawing/2014/main" id="{59014C73-FBB5-4535-85FB-7F7E4FCBDC26}"/>
              </a:ext>
            </a:extLst>
          </p:cNvPr>
          <p:cNvSpPr/>
          <p:nvPr/>
        </p:nvSpPr>
        <p:spPr>
          <a:xfrm>
            <a:off x="484545" y="4458577"/>
            <a:ext cx="1534964" cy="49442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Development of service code</a:t>
            </a:r>
          </a:p>
        </p:txBody>
      </p:sp>
      <p:sp>
        <p:nvSpPr>
          <p:cNvPr id="55" name="Rectangle 54">
            <a:extLst>
              <a:ext uri="{FF2B5EF4-FFF2-40B4-BE49-F238E27FC236}">
                <a16:creationId xmlns:a16="http://schemas.microsoft.com/office/drawing/2014/main" id="{D1D3428F-BE1F-4D26-87EA-A237ED47FECF}"/>
              </a:ext>
            </a:extLst>
          </p:cNvPr>
          <p:cNvSpPr/>
          <p:nvPr/>
        </p:nvSpPr>
        <p:spPr>
          <a:xfrm>
            <a:off x="388610" y="328605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launchpad</a:t>
            </a:r>
          </a:p>
        </p:txBody>
      </p:sp>
      <p:sp>
        <p:nvSpPr>
          <p:cNvPr id="56" name="Arrow: Right 55">
            <a:extLst>
              <a:ext uri="{FF2B5EF4-FFF2-40B4-BE49-F238E27FC236}">
                <a16:creationId xmlns:a16="http://schemas.microsoft.com/office/drawing/2014/main" id="{3300D53D-4970-4EEA-8574-D3834C96DD67}"/>
              </a:ext>
            </a:extLst>
          </p:cNvPr>
          <p:cNvSpPr/>
          <p:nvPr/>
        </p:nvSpPr>
        <p:spPr>
          <a:xfrm>
            <a:off x="5841023" y="3245709"/>
            <a:ext cx="1278835" cy="7061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ED383B8D-B3B4-48B1-92F9-89253B3869D2}"/>
              </a:ext>
            </a:extLst>
          </p:cNvPr>
          <p:cNvSpPr/>
          <p:nvPr/>
        </p:nvSpPr>
        <p:spPr>
          <a:xfrm>
            <a:off x="7442054" y="2886657"/>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Embedded System (LOCAL)</a:t>
            </a:r>
          </a:p>
          <a:p>
            <a:pPr algn="ctr"/>
            <a:r>
              <a:rPr lang="en-US" dirty="0"/>
              <a:t>Services, </a:t>
            </a:r>
            <a:r>
              <a:rPr lang="en-US" dirty="0" err="1"/>
              <a:t>Reg.,Publish</a:t>
            </a:r>
            <a:r>
              <a:rPr lang="en-US" dirty="0"/>
              <a:t>, Fiori Apps, Launchpad, Designer, Apps, Code, ABAP Code</a:t>
            </a:r>
          </a:p>
        </p:txBody>
      </p:sp>
      <p:sp>
        <p:nvSpPr>
          <p:cNvPr id="58" name="Rectangle 57">
            <a:extLst>
              <a:ext uri="{FF2B5EF4-FFF2-40B4-BE49-F238E27FC236}">
                <a16:creationId xmlns:a16="http://schemas.microsoft.com/office/drawing/2014/main" id="{54A4E3D3-FACF-485D-AB95-339CC6DDE059}"/>
              </a:ext>
            </a:extLst>
          </p:cNvPr>
          <p:cNvSpPr/>
          <p:nvPr/>
        </p:nvSpPr>
        <p:spPr>
          <a:xfrm>
            <a:off x="7993274" y="1630881"/>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59" name="Flowchart: Magnetic Disk 58">
            <a:extLst>
              <a:ext uri="{FF2B5EF4-FFF2-40B4-BE49-F238E27FC236}">
                <a16:creationId xmlns:a16="http://schemas.microsoft.com/office/drawing/2014/main" id="{8253D7F9-2104-43AA-881C-0A499723B7C8}"/>
              </a:ext>
            </a:extLst>
          </p:cNvPr>
          <p:cNvSpPr/>
          <p:nvPr/>
        </p:nvSpPr>
        <p:spPr>
          <a:xfrm>
            <a:off x="8907673" y="5181600"/>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0" name="Straight Arrow Connector 59">
            <a:extLst>
              <a:ext uri="{FF2B5EF4-FFF2-40B4-BE49-F238E27FC236}">
                <a16:creationId xmlns:a16="http://schemas.microsoft.com/office/drawing/2014/main" id="{D34B1411-818A-428F-970B-5DA5579D05F0}"/>
              </a:ext>
            </a:extLst>
          </p:cNvPr>
          <p:cNvCxnSpPr>
            <a:cxnSpLocks/>
            <a:stCxn id="57" idx="2"/>
            <a:endCxn id="59" idx="1"/>
          </p:cNvCxnSpPr>
          <p:nvPr/>
        </p:nvCxnSpPr>
        <p:spPr>
          <a:xfrm flipH="1">
            <a:off x="9517273" y="4309057"/>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8ED990A-EBC0-4C06-8837-FC134761C914}"/>
              </a:ext>
            </a:extLst>
          </p:cNvPr>
          <p:cNvCxnSpPr>
            <a:cxnSpLocks/>
            <a:stCxn id="58" idx="2"/>
            <a:endCxn id="57" idx="0"/>
          </p:cNvCxnSpPr>
          <p:nvPr/>
        </p:nvCxnSpPr>
        <p:spPr>
          <a:xfrm>
            <a:off x="9517274" y="2184915"/>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8994172-C319-4719-BC97-B4AAE9DCF0D7}"/>
              </a:ext>
            </a:extLst>
          </p:cNvPr>
          <p:cNvCxnSpPr>
            <a:cxnSpLocks/>
            <a:stCxn id="57" idx="3"/>
            <a:endCxn id="57" idx="2"/>
          </p:cNvCxnSpPr>
          <p:nvPr/>
        </p:nvCxnSpPr>
        <p:spPr>
          <a:xfrm flipH="1">
            <a:off x="9517274" y="3597857"/>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3" name="Ink 62">
                <a:extLst>
                  <a:ext uri="{FF2B5EF4-FFF2-40B4-BE49-F238E27FC236}">
                    <a16:creationId xmlns:a16="http://schemas.microsoft.com/office/drawing/2014/main" id="{3AD2CB93-0E79-4A12-8621-96C79086F135}"/>
                  </a:ext>
                </a:extLst>
              </p14:cNvPr>
              <p14:cNvContentPartPr/>
              <p14:nvPr/>
            </p14:nvContentPartPr>
            <p14:xfrm>
              <a:off x="5955895" y="5262889"/>
              <a:ext cx="480" cy="480"/>
            </p14:xfrm>
          </p:contentPart>
        </mc:Choice>
        <mc:Fallback xmlns="">
          <p:pic>
            <p:nvPicPr>
              <p:cNvPr id="63" name="Ink 62">
                <a:extLst>
                  <a:ext uri="{FF2B5EF4-FFF2-40B4-BE49-F238E27FC236}">
                    <a16:creationId xmlns:a16="http://schemas.microsoft.com/office/drawing/2014/main" id="{3AD2CB93-0E79-4A12-8621-96C79086F135}"/>
                  </a:ext>
                </a:extLst>
              </p:cNvPr>
              <p:cNvPicPr/>
              <p:nvPr/>
            </p:nvPicPr>
            <p:blipFill>
              <a:blip r:embed="rId4"/>
              <a:stretch>
                <a:fillRect/>
              </a:stretch>
            </p:blipFill>
            <p:spPr>
              <a:xfrm>
                <a:off x="5943895" y="5250889"/>
                <a:ext cx="24000" cy="24000"/>
              </a:xfrm>
              <a:prstGeom prst="rect">
                <a:avLst/>
              </a:prstGeom>
            </p:spPr>
          </p:pic>
        </mc:Fallback>
      </mc:AlternateContent>
    </p:spTree>
    <p:extLst>
      <p:ext uri="{BB962C8B-B14F-4D97-AF65-F5344CB8AC3E}">
        <p14:creationId xmlns:p14="http://schemas.microsoft.com/office/powerpoint/2010/main" val="3791732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5509200"/>
          </a:xfrm>
          <a:prstGeom prst="rect">
            <a:avLst/>
          </a:prstGeom>
          <a:noFill/>
        </p:spPr>
        <p:txBody>
          <a:bodyPr wrap="square" rtlCol="0">
            <a:spAutoFit/>
          </a:bodyPr>
          <a:lstStyle/>
          <a:p>
            <a:r>
              <a:rPr lang="en-US" b="1"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r>
              <a:rPr lang="en-US" b="1" dirty="0"/>
              <a:t>Embedded Deployment (recommended)</a:t>
            </a:r>
          </a:p>
          <a:p>
            <a:r>
              <a:rPr lang="en-US" sz="1800" dirty="0"/>
              <a:t>Pros – Less Costly, no confusion, No redundancy</a:t>
            </a:r>
          </a:p>
          <a:p>
            <a:r>
              <a:rPr lang="en-US" sz="1800" dirty="0"/>
              <a:t>Cons – Upgrade</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B27A28C-FB8A-43C0-810C-BED6E3125D3A}"/>
              </a:ext>
            </a:extLst>
          </p:cNvPr>
          <p:cNvPicPr>
            <a:picLocks noChangeAspect="1"/>
          </p:cNvPicPr>
          <p:nvPr/>
        </p:nvPicPr>
        <p:blipFill>
          <a:blip r:embed="rId4"/>
          <a:stretch>
            <a:fillRect/>
          </a:stretch>
        </p:blipFill>
        <p:spPr>
          <a:xfrm>
            <a:off x="7307071" y="890049"/>
            <a:ext cx="4506205" cy="3753851"/>
          </a:xfrm>
          <a:prstGeom prst="rect">
            <a:avLst/>
          </a:prstGeom>
        </p:spPr>
      </p:pic>
      <p:sp>
        <p:nvSpPr>
          <p:cNvPr id="7" name="Rectangle: Rounded Corners 6">
            <a:extLst>
              <a:ext uri="{FF2B5EF4-FFF2-40B4-BE49-F238E27FC236}">
                <a16:creationId xmlns:a16="http://schemas.microsoft.com/office/drawing/2014/main" id="{F7B9FC2A-DC94-4BD3-9005-5BFB1F4ADC4A}"/>
              </a:ext>
            </a:extLst>
          </p:cNvPr>
          <p:cNvSpPr/>
          <p:nvPr/>
        </p:nvSpPr>
        <p:spPr>
          <a:xfrm>
            <a:off x="6756885" y="5181937"/>
            <a:ext cx="1512168" cy="5220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9" name="Rectangle 8">
            <a:extLst>
              <a:ext uri="{FF2B5EF4-FFF2-40B4-BE49-F238E27FC236}">
                <a16:creationId xmlns:a16="http://schemas.microsoft.com/office/drawing/2014/main" id="{7E947218-FB9F-41CE-A025-3F8627904BF2}"/>
              </a:ext>
            </a:extLst>
          </p:cNvPr>
          <p:cNvSpPr/>
          <p:nvPr/>
        </p:nvSpPr>
        <p:spPr>
          <a:xfrm>
            <a:off x="9390949" y="5145932"/>
            <a:ext cx="1686416" cy="5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CRM</a:t>
            </a:r>
          </a:p>
        </p:txBody>
      </p:sp>
      <p:sp>
        <p:nvSpPr>
          <p:cNvPr id="10" name="Oval 9">
            <a:extLst>
              <a:ext uri="{FF2B5EF4-FFF2-40B4-BE49-F238E27FC236}">
                <a16:creationId xmlns:a16="http://schemas.microsoft.com/office/drawing/2014/main" id="{1229B74E-E37C-4E2C-AA16-46D5FF3C3D3B}"/>
              </a:ext>
            </a:extLst>
          </p:cNvPr>
          <p:cNvSpPr/>
          <p:nvPr/>
        </p:nvSpPr>
        <p:spPr>
          <a:xfrm>
            <a:off x="8674474" y="5271947"/>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7E151B1-0BAC-4E0E-A68D-B9814C5C4056}"/>
              </a:ext>
            </a:extLst>
          </p:cNvPr>
          <p:cNvCxnSpPr>
            <a:stCxn id="7" idx="3"/>
          </p:cNvCxnSpPr>
          <p:nvPr/>
        </p:nvCxnSpPr>
        <p:spPr>
          <a:xfrm flipV="1">
            <a:off x="8269053" y="5442968"/>
            <a:ext cx="1296144" cy="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27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96670" y="301108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Introduction to Fragments in UI5</a:t>
            </a:r>
          </a:p>
          <a:p>
            <a:pPr marL="742950" lvl="1" indent="-285750">
              <a:buFont typeface="Arial" panose="020B0604020202020204" pitchFamily="34" charset="0"/>
              <a:buChar char="•"/>
            </a:pPr>
            <a:r>
              <a:rPr lang="en-US" dirty="0"/>
              <a:t>Understanding ways of using fragments</a:t>
            </a:r>
          </a:p>
          <a:p>
            <a:pPr marL="742950" lvl="1" indent="-285750">
              <a:buFont typeface="Arial" panose="020B0604020202020204" pitchFamily="34" charset="0"/>
              <a:buChar char="•"/>
            </a:pPr>
            <a:r>
              <a:rPr lang="en-US" dirty="0"/>
              <a:t>Using Fragments and Popup/Value Help</a:t>
            </a:r>
          </a:p>
          <a:p>
            <a:pPr marL="742950" lvl="1" indent="-285750">
              <a:buFont typeface="Arial" panose="020B0604020202020204" pitchFamily="34" charset="0"/>
              <a:buChar char="•"/>
            </a:pPr>
            <a:r>
              <a:rPr lang="en-US" b="0" i="0" dirty="0">
                <a:solidFill>
                  <a:srgbClr val="242424"/>
                </a:solidFill>
                <a:effectLst/>
              </a:rPr>
              <a:t>Basics of OData</a:t>
            </a:r>
          </a:p>
          <a:p>
            <a:pPr marL="742950" lvl="1" indent="-285750">
              <a:buFont typeface="Arial" panose="020B0604020202020204" pitchFamily="34" charset="0"/>
              <a:buChar char="•"/>
            </a:pPr>
            <a:r>
              <a:rPr lang="en-US" b="0" i="0" dirty="0">
                <a:solidFill>
                  <a:srgbClr val="242424"/>
                </a:solidFill>
                <a:effectLst/>
              </a:rPr>
              <a:t>Perform OData Calls on Northwind service</a:t>
            </a:r>
          </a:p>
          <a:p>
            <a:pPr marL="742950" lvl="1" indent="-285750">
              <a:buFont typeface="Arial" panose="020B0604020202020204" pitchFamily="34" charset="0"/>
              <a:buChar char="•"/>
            </a:pPr>
            <a:r>
              <a:rPr lang="en-US" dirty="0">
                <a:solidFill>
                  <a:srgbClr val="242424"/>
                </a:solidFill>
              </a:rPr>
              <a:t>Introduction to Fiori System Architecture</a:t>
            </a:r>
            <a:endParaRPr lang="en-US" b="0" i="0" dirty="0">
              <a:solidFill>
                <a:srgbClr val="242424"/>
              </a:solidFill>
              <a:effectLst/>
            </a:endParaRP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C875F1D-E904-489B-B672-5E20D7E90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71688" cy="3600986"/>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202124"/>
                </a:solidFill>
                <a:effectLst/>
                <a:latin typeface="Calibri (Body)"/>
              </a:rPr>
              <a:t>This class acts as factory which returns the UI control tree defined inside the </a:t>
            </a:r>
            <a:r>
              <a:rPr lang="en-US" sz="1800" b="1" i="0" dirty="0">
                <a:solidFill>
                  <a:srgbClr val="202124"/>
                </a:solidFill>
                <a:effectLst/>
                <a:latin typeface="Calibri (Body)"/>
              </a:rPr>
              <a:t>Fragments</a:t>
            </a:r>
            <a:r>
              <a:rPr lang="en-US" sz="1800" b="0" i="0" dirty="0">
                <a:solidFill>
                  <a:srgbClr val="202124"/>
                </a:solidFill>
                <a:effectLst/>
                <a:latin typeface="Calibri (Body)"/>
              </a:rPr>
              <a:t>.</a:t>
            </a:r>
            <a:endParaRPr lang="en-US" sz="1800"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p>
          <a:p>
            <a:pPr marL="285750" indent="-285750" algn="just" defTabSz="685800">
              <a:spcBef>
                <a:spcPts val="600"/>
              </a:spcBef>
              <a:buFont typeface="Arial" panose="020B0604020202020204" pitchFamily="34" charset="0"/>
              <a:buChar char="•"/>
            </a:pPr>
            <a:r>
              <a:rPr lang="en-US" sz="1800" b="1" i="0" dirty="0">
                <a:solidFill>
                  <a:srgbClr val="202124"/>
                </a:solidFill>
                <a:effectLst/>
                <a:latin typeface="Calibri (Body)"/>
              </a:rPr>
              <a:t>Fragments</a:t>
            </a:r>
            <a:r>
              <a:rPr lang="en-US" sz="1800" b="0" i="0" dirty="0">
                <a:solidFill>
                  <a:srgbClr val="202124"/>
                </a:solidFill>
                <a:effectLst/>
                <a:latin typeface="Calibri (Body)"/>
              </a:rPr>
              <a:t> are used similar as sap. ui.</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Do not call the Fragment constructor directly!</a:t>
            </a:r>
          </a:p>
          <a:p>
            <a:pPr marL="285750" indent="-285750" algn="just" defTabSz="685800">
              <a:spcBef>
                <a:spcPts val="600"/>
              </a:spcBef>
              <a:buFont typeface="Arial" panose="020B0604020202020204" pitchFamily="34" charset="0"/>
              <a:buChar char="•"/>
            </a:pPr>
            <a:r>
              <a:rPr lang="en-US" sz="1800" dirty="0">
                <a:effectLst/>
              </a:rPr>
              <a:t>Use-cases for Fragments are e.g.: - Modularization of UIs without fragmenting the controller structure - Re-use of UI parts - 100%- declarative definition of Views.</a:t>
            </a:r>
          </a:p>
          <a:p>
            <a:pPr marL="285750" indent="-285750" algn="l" defTabSz="685800">
              <a:spcBef>
                <a:spcPts val="600"/>
              </a:spcBef>
              <a:buFont typeface="Arial" panose="020B0604020202020204" pitchFamily="34" charset="0"/>
              <a:buChar char="•"/>
            </a:pPr>
            <a:r>
              <a:rPr lang="en-US" sz="1800" dirty="0"/>
              <a:t>Constructor of Fragment is </a:t>
            </a:r>
            <a:r>
              <a:rPr kumimoji="0" lang="en-US" altLang="en-US" sz="1800" b="0" i="0" u="none" strike="noStrike" cap="none" normalizeH="0" baseline="0" dirty="0">
                <a:ln>
                  <a:noFill/>
                </a:ln>
                <a:solidFill>
                  <a:srgbClr val="000088"/>
                </a:solidFill>
                <a:effectLst/>
                <a:latin typeface="Calibri (Body)"/>
              </a:rPr>
              <a:t>new</a:t>
            </a:r>
            <a:r>
              <a:rPr kumimoji="0" lang="en-US" altLang="en-US" sz="1800" b="0" i="0" u="none" strike="noStrike" cap="none" normalizeH="0" baseline="0" dirty="0">
                <a:ln>
                  <a:noFill/>
                </a:ln>
                <a:solidFill>
                  <a:srgbClr val="000000"/>
                </a:solidFill>
                <a:effectLst/>
                <a:latin typeface="Calibri (Body)"/>
              </a:rPr>
              <a:t> sap</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ui</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core</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660066"/>
                </a:solidFill>
                <a:effectLst/>
                <a:latin typeface="Calibri (Body)"/>
              </a:rPr>
              <a:t>Fragment</a:t>
            </a:r>
            <a:r>
              <a:rPr kumimoji="0" lang="en-US" altLang="en-US" sz="1800" b="0" i="0" u="none" strike="noStrike" cap="none" normalizeH="0" baseline="0" dirty="0">
                <a:ln>
                  <a:noFill/>
                </a:ln>
                <a:solidFill>
                  <a:srgbClr val="666600"/>
                </a:solidFill>
                <a:effectLst/>
                <a:latin typeface="Calibri (Body)"/>
              </a:rPr>
              <a:t>()</a:t>
            </a:r>
            <a:endParaRPr lang="en-US" sz="1800" dirty="0">
              <a:effectLst/>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F7770D1D-6653-4E87-BB07-9B9F76DAA1BF}"/>
              </a:ext>
            </a:extLst>
          </p:cNvPr>
          <p:cNvPicPr>
            <a:picLocks noChangeAspect="1"/>
          </p:cNvPicPr>
          <p:nvPr/>
        </p:nvPicPr>
        <p:blipFill>
          <a:blip r:embed="rId3"/>
          <a:stretch>
            <a:fillRect/>
          </a:stretch>
        </p:blipFill>
        <p:spPr>
          <a:xfrm>
            <a:off x="9328117" y="943796"/>
            <a:ext cx="2278577" cy="3825572"/>
          </a:xfrm>
          <a:prstGeom prst="rect">
            <a:avLst/>
          </a:prstGeom>
        </p:spPr>
      </p:pic>
      <p:sp>
        <p:nvSpPr>
          <p:cNvPr id="7" name="Rectangle 6">
            <a:extLst>
              <a:ext uri="{FF2B5EF4-FFF2-40B4-BE49-F238E27FC236}">
                <a16:creationId xmlns:a16="http://schemas.microsoft.com/office/drawing/2014/main" id="{91136855-E596-4910-9EBE-D4B4393BDE3C}"/>
              </a:ext>
            </a:extLst>
          </p:cNvPr>
          <p:cNvSpPr/>
          <p:nvPr/>
        </p:nvSpPr>
        <p:spPr>
          <a:xfrm>
            <a:off x="549796" y="4262599"/>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F0454543-2D80-4731-A95E-200348777D17}"/>
              </a:ext>
            </a:extLst>
          </p:cNvPr>
          <p:cNvSpPr/>
          <p:nvPr/>
        </p:nvSpPr>
        <p:spPr>
          <a:xfrm>
            <a:off x="5497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0" name="Rectangle: Rounded Corners 9">
            <a:extLst>
              <a:ext uri="{FF2B5EF4-FFF2-40B4-BE49-F238E27FC236}">
                <a16:creationId xmlns:a16="http://schemas.microsoft.com/office/drawing/2014/main" id="{2A33CB2F-A1AC-46C6-864B-64E267FD702D}"/>
              </a:ext>
            </a:extLst>
          </p:cNvPr>
          <p:cNvSpPr/>
          <p:nvPr/>
        </p:nvSpPr>
        <p:spPr>
          <a:xfrm>
            <a:off x="2638028" y="4550631"/>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1" name="Rectangle: Rounded Corners 10">
            <a:extLst>
              <a:ext uri="{FF2B5EF4-FFF2-40B4-BE49-F238E27FC236}">
                <a16:creationId xmlns:a16="http://schemas.microsoft.com/office/drawing/2014/main" id="{86674B91-51D7-494A-8224-81516243E64B}"/>
              </a:ext>
            </a:extLst>
          </p:cNvPr>
          <p:cNvSpPr/>
          <p:nvPr/>
        </p:nvSpPr>
        <p:spPr>
          <a:xfrm>
            <a:off x="2638028" y="5889815"/>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2" name="Arrow: Right 11">
            <a:extLst>
              <a:ext uri="{FF2B5EF4-FFF2-40B4-BE49-F238E27FC236}">
                <a16:creationId xmlns:a16="http://schemas.microsoft.com/office/drawing/2014/main" id="{CE35FD7E-AA8C-4E85-8782-ED7D44D2D00D}"/>
              </a:ext>
            </a:extLst>
          </p:cNvPr>
          <p:cNvSpPr/>
          <p:nvPr/>
        </p:nvSpPr>
        <p:spPr>
          <a:xfrm>
            <a:off x="2061964" y="4757863"/>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B676D01A-70FA-4E77-A1D7-74CB0728CE86}"/>
              </a:ext>
            </a:extLst>
          </p:cNvPr>
          <p:cNvSpPr/>
          <p:nvPr/>
        </p:nvSpPr>
        <p:spPr>
          <a:xfrm>
            <a:off x="2061964" y="6097047"/>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C8054B8-3154-49CF-A86F-F701F1E0DCAE}"/>
              </a:ext>
            </a:extLst>
          </p:cNvPr>
          <p:cNvSpPr/>
          <p:nvPr/>
        </p:nvSpPr>
        <p:spPr>
          <a:xfrm>
            <a:off x="7891256" y="4766655"/>
            <a:ext cx="2952328"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A21AD72F-98C8-4744-BA66-C64C75A75D9A}"/>
              </a:ext>
            </a:extLst>
          </p:cNvPr>
          <p:cNvSpPr/>
          <p:nvPr/>
        </p:nvSpPr>
        <p:spPr>
          <a:xfrm>
            <a:off x="8843444" y="5216999"/>
            <a:ext cx="1728192" cy="557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6" name="Arrow: Right 15">
            <a:extLst>
              <a:ext uri="{FF2B5EF4-FFF2-40B4-BE49-F238E27FC236}">
                <a16:creationId xmlns:a16="http://schemas.microsoft.com/office/drawing/2014/main" id="{E9EF913D-7474-41C7-BAE6-96F8A73C1079}"/>
              </a:ext>
            </a:extLst>
          </p:cNvPr>
          <p:cNvSpPr/>
          <p:nvPr/>
        </p:nvSpPr>
        <p:spPr>
          <a:xfrm>
            <a:off x="6906420" y="4649851"/>
            <a:ext cx="95218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6F0441-992A-49CE-A9F1-C7F946B9CBB0}"/>
              </a:ext>
            </a:extLst>
          </p:cNvPr>
          <p:cNvSpPr/>
          <p:nvPr/>
        </p:nvSpPr>
        <p:spPr>
          <a:xfrm>
            <a:off x="54496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8" name="Arrow: Right 17">
            <a:extLst>
              <a:ext uri="{FF2B5EF4-FFF2-40B4-BE49-F238E27FC236}">
                <a16:creationId xmlns:a16="http://schemas.microsoft.com/office/drawing/2014/main" id="{17C8D11F-C86D-4791-A2F6-F6AE65BE2036}"/>
              </a:ext>
            </a:extLst>
          </p:cNvPr>
          <p:cNvSpPr/>
          <p:nvPr/>
        </p:nvSpPr>
        <p:spPr>
          <a:xfrm>
            <a:off x="6958508" y="5452339"/>
            <a:ext cx="936104" cy="569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094E42-1805-42E1-BD5E-7769A10BC4ED}"/>
              </a:ext>
            </a:extLst>
          </p:cNvPr>
          <p:cNvSpPr/>
          <p:nvPr/>
        </p:nvSpPr>
        <p:spPr>
          <a:xfrm>
            <a:off x="5430256" y="4292784"/>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Tree>
    <p:extLst>
      <p:ext uri="{BB962C8B-B14F-4D97-AF65-F5344CB8AC3E}">
        <p14:creationId xmlns:p14="http://schemas.microsoft.com/office/powerpoint/2010/main" val="394193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Loading Fragments in the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0343287" cy="5632311"/>
          </a:xfrm>
          <a:prstGeom prst="rect">
            <a:avLst/>
          </a:prstGeom>
          <a:noFill/>
        </p:spPr>
        <p:txBody>
          <a:bodyPr wrap="square" rtlCol="0">
            <a:spAutoFit/>
          </a:bodyPr>
          <a:lstStyle/>
          <a:p>
            <a:pPr algn="just"/>
            <a:r>
              <a:rPr lang="en-US" dirty="0"/>
              <a:t>There are two ways of loading filters in the view.</a:t>
            </a:r>
          </a:p>
          <a:p>
            <a:pPr marL="342900" indent="-342900" algn="just">
              <a:buAutoNum type="arabicPeriod"/>
            </a:pPr>
            <a:r>
              <a:rPr lang="en-US" dirty="0"/>
              <a:t>Including the fragment directly into the XML View using the sap.ui.core.Fragment class</a:t>
            </a:r>
          </a:p>
          <a:p>
            <a:pPr lvl="1" algn="just"/>
            <a:r>
              <a:rPr lang="en-US" dirty="0"/>
              <a:t>Ex:	</a:t>
            </a:r>
            <a:r>
              <a:rPr lang="en-US" b="0" i="0" dirty="0">
                <a:solidFill>
                  <a:srgbClr val="232629"/>
                </a:solidFill>
                <a:effectLst/>
                <a:latin typeface="ui-monospace"/>
              </a:rPr>
              <a:t>&lt;core:Fragment fragmentName="mynamespace.fragment.FragmentName" type="XML" /&gt;</a:t>
            </a:r>
            <a:r>
              <a:rPr lang="en-US" dirty="0">
                <a:solidFill>
                  <a:srgbClr val="232629"/>
                </a:solidFill>
                <a:latin typeface="ui-monospace"/>
              </a:rPr>
              <a:t> </a:t>
            </a:r>
            <a:endParaRPr lang="en-US" dirty="0"/>
          </a:p>
          <a:p>
            <a:pPr marL="342900" indent="-342900" algn="just">
              <a:buAutoNum type="arabicPeriod"/>
            </a:pPr>
            <a:r>
              <a:rPr lang="en-US" dirty="0"/>
              <a:t>Loading the fragment using the controller on an event. Like for Value Helps.</a:t>
            </a:r>
          </a:p>
          <a:p>
            <a:pPr marL="342900" indent="-342900" algn="just">
              <a:buAutoNum type="arabicPeriod"/>
            </a:pPr>
            <a:endParaRPr lang="en-US" dirty="0"/>
          </a:p>
          <a:p>
            <a:pPr algn="just"/>
            <a:r>
              <a:rPr lang="en-US" dirty="0"/>
              <a:t>Steps to load the Fragment using the controller. (without using promise)</a:t>
            </a:r>
          </a:p>
          <a:p>
            <a:pPr marL="342900" indent="-342900" algn="just">
              <a:buAutoNum type="arabicPeriod"/>
            </a:pPr>
            <a:r>
              <a:rPr lang="en-US" dirty="0"/>
              <a:t>Frist we have to create a Fragment Object. To create the object we can use the following method.</a:t>
            </a:r>
          </a:p>
          <a:p>
            <a:pPr lvl="1" algn="just"/>
            <a:r>
              <a:rPr lang="en-US" dirty="0"/>
              <a:t>var oFragment = sap.ui.xmlfragment(“id”, “namespace.fragment.FragmentName”, controllerObject);</a:t>
            </a:r>
          </a:p>
          <a:p>
            <a:pPr marL="342900" indent="-342900" algn="just">
              <a:buAutoNum type="arabicPeriod"/>
            </a:pPr>
            <a:r>
              <a:rPr lang="en-US" dirty="0"/>
              <a:t>Now Attach the fragment dependent to the view.</a:t>
            </a:r>
          </a:p>
          <a:p>
            <a:pPr lvl="1" algn="just"/>
            <a:r>
              <a:rPr lang="en-US" dirty="0"/>
              <a:t>this.getView().addDependent(oFragment);</a:t>
            </a:r>
          </a:p>
          <a:p>
            <a:pPr marL="342900" indent="-342900" algn="just">
              <a:buAutoNum type="arabicPeriod"/>
            </a:pPr>
            <a:r>
              <a:rPr lang="en-US" dirty="0"/>
              <a:t>Now open the fragment.</a:t>
            </a:r>
          </a:p>
          <a:p>
            <a:pPr lvl="1" algn="just"/>
            <a:r>
              <a:rPr lang="en-US" dirty="0"/>
              <a:t>oFragment.open();</a:t>
            </a:r>
          </a:p>
          <a:p>
            <a:pPr lvl="1" algn="just"/>
            <a:endParaRPr lang="en-US" dirty="0"/>
          </a:p>
          <a:p>
            <a:pPr marL="0" lvl="1" algn="just"/>
            <a:r>
              <a:rPr lang="en-US" dirty="0"/>
              <a:t>Steps to load the Fragment using the controller (with promise).</a:t>
            </a:r>
          </a:p>
          <a:p>
            <a:pPr marL="342900" lvl="1" indent="-342900" algn="just">
              <a:buAutoNum type="arabicPeriod"/>
            </a:pPr>
            <a:r>
              <a:rPr lang="en-US" dirty="0"/>
              <a:t>First we need to include the Fragment dependency in the controller.</a:t>
            </a:r>
          </a:p>
          <a:p>
            <a:pPr marL="0" lvl="1" algn="just"/>
            <a:r>
              <a:rPr lang="en-US" dirty="0"/>
              <a:t>	</a:t>
            </a:r>
            <a:r>
              <a:rPr lang="en-US" b="0" dirty="0">
                <a:solidFill>
                  <a:srgbClr val="A31515"/>
                </a:solidFill>
                <a:effectLst/>
                <a:latin typeface="Consolas" panose="020B0609020204030204" pitchFamily="49" charset="0"/>
              </a:rPr>
              <a:t>'sap/ui/core/Fragment’</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2. Load the fragment using the method</a:t>
            </a:r>
          </a:p>
          <a:p>
            <a:pPr marL="0" lvl="1" algn="just"/>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Fragment.load</a:t>
            </a:r>
            <a:r>
              <a:rPr lang="en-US" b="0" dirty="0">
                <a:solidFill>
                  <a:srgbClr val="000000"/>
                </a:solidFill>
                <a:effectLst/>
                <a:latin typeface="Consolas" panose="020B0609020204030204" pitchFamily="49" charset="0"/>
              </a:rPr>
              <a:t>({id: ‘’, name: ‘’, controller: ‘’}).then(function(</a:t>
            </a:r>
            <a:r>
              <a:rPr lang="en-US" b="0" dirty="0" err="1">
                <a:solidFill>
                  <a:srgbClr val="000000"/>
                </a:solidFill>
                <a:effectLst/>
                <a:latin typeface="Consolas" panose="020B0609020204030204" pitchFamily="49" charset="0"/>
              </a:rPr>
              <a:t>oFrag</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		//code to open the fragment</a:t>
            </a:r>
          </a:p>
          <a:p>
            <a:pPr marL="0" lvl="1" algn="just"/>
            <a:r>
              <a:rPr lang="en-US" dirty="0">
                <a:solidFill>
                  <a:srgbClr val="000000"/>
                </a:solidFill>
                <a:latin typeface="Consolas" panose="020B0609020204030204" pitchFamily="49" charset="0"/>
              </a:rPr>
              <a:t>		}</a:t>
            </a:r>
            <a:r>
              <a:rPr lang="en-US"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8598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ppy freelancer with computer at home. young man sitting in armchair and using laptop, chatting online and smiling. vector illustration for distance work, online learning, freelance Free Vector">
            <a:extLst>
              <a:ext uri="{FF2B5EF4-FFF2-40B4-BE49-F238E27FC236}">
                <a16:creationId xmlns:a16="http://schemas.microsoft.com/office/drawing/2014/main" id="{20ADC5AE-3866-4175-9D34-B0654CA15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2777" y="1369539"/>
            <a:ext cx="3894600" cy="246989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07593" cy="5909310"/>
          </a:xfrm>
          <a:prstGeom prst="rect">
            <a:avLst/>
          </a:prstGeom>
          <a:noFill/>
        </p:spPr>
        <p:txBody>
          <a:bodyPr wrap="square" rtlCol="0">
            <a:spAutoFit/>
          </a:bodyPr>
          <a:lstStyle/>
          <a:p>
            <a:r>
              <a:rPr lang="en-US" b="1" dirty="0"/>
              <a:t>Part 1: Loading the Fragment in XML View</a:t>
            </a:r>
          </a:p>
          <a:p>
            <a:r>
              <a:rPr lang="en-US" dirty="0"/>
              <a:t>In this exercise we will move the code in Icon tab bar to different fragments.</a:t>
            </a:r>
          </a:p>
          <a:p>
            <a:r>
              <a:rPr lang="en-US" dirty="0"/>
              <a:t>Then load those fragments directly into the XML view.</a:t>
            </a:r>
          </a:p>
          <a:p>
            <a:endParaRPr lang="en-US" dirty="0"/>
          </a:p>
          <a:p>
            <a:r>
              <a:rPr lang="en-US" dirty="0"/>
              <a:t>Exercise code/resource:- </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Cities.fragment.xml</a:t>
            </a:r>
            <a:endParaRPr lang="en-US" dirty="0"/>
          </a:p>
          <a:p>
            <a:pPr marL="285750" indent="-285750">
              <a:buFontTx/>
              <a:buChar char="-"/>
            </a:pPr>
            <a:r>
              <a:rPr lang="en-US" dirty="0">
                <a:hlinkClick r:id="rId6"/>
              </a:rPr>
              <a:t>MoreInfo.fragment.xml</a:t>
            </a:r>
            <a:endParaRPr lang="en-US" dirty="0"/>
          </a:p>
          <a:p>
            <a:pPr marL="285750" indent="-285750">
              <a:buFontTx/>
              <a:buChar char="-"/>
            </a:pPr>
            <a:r>
              <a:rPr lang="en-US" dirty="0">
                <a:hlinkClick r:id="rId7"/>
              </a:rPr>
              <a:t>SupplierTab.fragment.xml</a:t>
            </a:r>
            <a:endParaRPr lang="en-US" dirty="0"/>
          </a:p>
          <a:p>
            <a:pPr marL="285750" indent="-285750">
              <a:buFontTx/>
              <a:buChar char="-"/>
            </a:pPr>
            <a:endParaRPr lang="en-US" dirty="0"/>
          </a:p>
          <a:p>
            <a:pPr marL="285750" indent="-285750">
              <a:buFontTx/>
              <a:buChar char="-"/>
            </a:pPr>
            <a:endParaRPr lang="en-US" dirty="0"/>
          </a:p>
          <a:p>
            <a:r>
              <a:rPr lang="en-US" b="1" dirty="0"/>
              <a:t>Part 2: In this part we will load the fragment form the controller.</a:t>
            </a:r>
          </a:p>
          <a:p>
            <a:r>
              <a:rPr lang="en-US" dirty="0"/>
              <a:t>Now we will make a new fragment for the Suppliers. This fragment will open when we click on the filter button as a value help. </a:t>
            </a:r>
          </a:p>
          <a:p>
            <a:r>
              <a:rPr lang="en-US" dirty="0"/>
              <a:t>Also we will filter the table according to the selected filter.</a:t>
            </a:r>
          </a:p>
          <a:p>
            <a:r>
              <a:rPr lang="en-US" dirty="0"/>
              <a:t>Also we will make a value Help for city in table.</a:t>
            </a:r>
          </a:p>
          <a:p>
            <a:endParaRPr lang="en-US" dirty="0"/>
          </a:p>
          <a:p>
            <a:r>
              <a:rPr lang="en-US" dirty="0"/>
              <a:t>Exercise code/resource:-</a:t>
            </a:r>
          </a:p>
          <a:p>
            <a:pPr marL="285750" indent="-285750">
              <a:buFontTx/>
              <a:buChar char="-"/>
            </a:pPr>
            <a:r>
              <a:rPr lang="en-US" dirty="0">
                <a:hlinkClick r:id="rId8"/>
              </a:rPr>
              <a:t>View2.controller.js</a:t>
            </a:r>
            <a:endParaRPr lang="en-US" dirty="0"/>
          </a:p>
          <a:p>
            <a:pPr marL="285750" indent="-285750">
              <a:buFontTx/>
              <a:buChar char="-"/>
            </a:pPr>
            <a:r>
              <a:rPr lang="en-US" dirty="0">
                <a:hlinkClick r:id="rId9"/>
              </a:rPr>
              <a:t>SupplierTab.fragment.xml</a:t>
            </a:r>
            <a:endParaRPr lang="en-US" dirty="0"/>
          </a:p>
          <a:p>
            <a:pPr marL="285750" indent="-285750">
              <a:buFontTx/>
              <a:buChar char="-"/>
            </a:pPr>
            <a:r>
              <a:rPr lang="en-US" dirty="0">
                <a:hlinkClick r:id="rId10"/>
              </a:rPr>
              <a:t>popup.fragment.xml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20872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Service document –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Service metadata document –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10500</TotalTime>
  <Words>1676</Words>
  <Application>Microsoft Office PowerPoint</Application>
  <PresentationFormat>Widescreen</PresentationFormat>
  <Paragraphs>215</Paragraphs>
  <Slides>18</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Arial Narrow</vt:lpstr>
      <vt:lpstr>Calibri</vt:lpstr>
      <vt:lpstr>Calibri (Body)</vt:lpstr>
      <vt:lpstr>Calibri Light</vt:lpstr>
      <vt:lpstr>Consolas</vt:lpstr>
      <vt:lpstr>Cooper Black</vt:lpstr>
      <vt:lpstr>ui-monospace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695</cp:revision>
  <dcterms:created xsi:type="dcterms:W3CDTF">2016-07-10T03:33:26Z</dcterms:created>
  <dcterms:modified xsi:type="dcterms:W3CDTF">2022-01-30T09:24:08Z</dcterms:modified>
</cp:coreProperties>
</file>